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30"/>
  </p:notesMasterIdLst>
  <p:handoutMasterIdLst>
    <p:handoutMasterId r:id="rId31"/>
  </p:handoutMasterIdLst>
  <p:sldIdLst>
    <p:sldId id="256" r:id="rId2"/>
    <p:sldId id="617" r:id="rId3"/>
    <p:sldId id="566" r:id="rId4"/>
    <p:sldId id="598" r:id="rId5"/>
    <p:sldId id="599" r:id="rId6"/>
    <p:sldId id="600" r:id="rId7"/>
    <p:sldId id="601" r:id="rId8"/>
    <p:sldId id="618" r:id="rId9"/>
    <p:sldId id="602" r:id="rId10"/>
    <p:sldId id="603" r:id="rId11"/>
    <p:sldId id="620" r:id="rId12"/>
    <p:sldId id="619" r:id="rId13"/>
    <p:sldId id="605" r:id="rId14"/>
    <p:sldId id="606" r:id="rId15"/>
    <p:sldId id="607" r:id="rId16"/>
    <p:sldId id="608" r:id="rId17"/>
    <p:sldId id="621" r:id="rId18"/>
    <p:sldId id="610" r:id="rId19"/>
    <p:sldId id="623" r:id="rId20"/>
    <p:sldId id="611" r:id="rId21"/>
    <p:sldId id="624" r:id="rId22"/>
    <p:sldId id="612" r:id="rId23"/>
    <p:sldId id="622" r:id="rId24"/>
    <p:sldId id="613" r:id="rId25"/>
    <p:sldId id="614" r:id="rId26"/>
    <p:sldId id="615" r:id="rId27"/>
    <p:sldId id="616" r:id="rId28"/>
    <p:sldId id="385" r:id="rId29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 autoAdjust="0"/>
    <p:restoredTop sz="94599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14/03/2017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14/03/2017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Chương</a:t>
            </a:r>
            <a:r>
              <a:rPr lang="en-US" dirty="0">
                <a:solidFill>
                  <a:srgbClr val="FFFF00"/>
                </a:solidFill>
              </a:rPr>
              <a:t> 4. </a:t>
            </a:r>
            <a:r>
              <a:rPr lang="en-US" dirty="0" err="1">
                <a:solidFill>
                  <a:srgbClr val="FFFF00"/>
                </a:solidFill>
              </a:rPr>
              <a:t>Lập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trình</a:t>
            </a:r>
            <a:r>
              <a:rPr lang="en-US" dirty="0">
                <a:solidFill>
                  <a:srgbClr val="FFFF00"/>
                </a:solidFill>
              </a:rPr>
              <a:t> con </a:t>
            </a:r>
            <a:r>
              <a:rPr lang="en-US" dirty="0" err="1">
                <a:solidFill>
                  <a:srgbClr val="FFFF00"/>
                </a:solidFill>
              </a:rPr>
              <a:t>trỏ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10/03/2017</a:t>
            </a:r>
            <a:endParaRPr lang="en-US" sz="2400" cap="none" dirty="0">
              <a:solidFill>
                <a:srgbClr val="00206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8600" y="1752600"/>
            <a:ext cx="8802410" cy="440120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y;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float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*pa, b;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y =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b =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14.5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&amp;y;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pa = &amp;b;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gia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tri =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chi =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%x\n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*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"pa: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gia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tri =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%.2f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chi =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%x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*pa, pa);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- </a:t>
            </a: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endParaRPr lang="en-US" dirty="0"/>
          </a:p>
        </p:txBody>
      </p:sp>
      <p:sp>
        <p:nvSpPr>
          <p:cNvPr id="4" name="Line Callout 1 (Accent Bar) 3"/>
          <p:cNvSpPr/>
          <p:nvPr/>
        </p:nvSpPr>
        <p:spPr>
          <a:xfrm>
            <a:off x="3505200" y="2952750"/>
            <a:ext cx="2514600" cy="609600"/>
          </a:xfrm>
          <a:prstGeom prst="accentCallout1">
            <a:avLst>
              <a:gd name="adj1" fmla="val 18750"/>
              <a:gd name="adj2" fmla="val -8333"/>
              <a:gd name="adj3" fmla="val 120110"/>
              <a:gd name="adj4" fmla="val -57802"/>
            </a:avLst>
          </a:prstGeom>
          <a:ln w="25400">
            <a:solidFill>
              <a:schemeClr val="accent2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err="1"/>
              <a:t>Lấy</a:t>
            </a:r>
            <a:r>
              <a:rPr lang="en-US" sz="2000" b="1" dirty="0"/>
              <a:t> </a:t>
            </a:r>
            <a:r>
              <a:rPr lang="en-US" sz="2000" b="1" dirty="0" err="1"/>
              <a:t>địa</a:t>
            </a:r>
            <a:r>
              <a:rPr lang="en-US" sz="2000" b="1" dirty="0"/>
              <a:t> </a:t>
            </a:r>
            <a:r>
              <a:rPr lang="en-US" sz="2000" b="1" dirty="0" err="1"/>
              <a:t>chỉ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</a:t>
            </a:r>
            <a:r>
              <a:rPr lang="en-US" sz="2000" b="1" dirty="0" err="1"/>
              <a:t>biến</a:t>
            </a:r>
            <a:r>
              <a:rPr lang="en-US" sz="2000" b="1" dirty="0"/>
              <a:t> y </a:t>
            </a:r>
            <a:r>
              <a:rPr lang="en-US" sz="2000" b="1" dirty="0" err="1"/>
              <a:t>gán</a:t>
            </a:r>
            <a:r>
              <a:rPr lang="en-US" sz="2000" b="1" dirty="0"/>
              <a:t> </a:t>
            </a:r>
            <a:r>
              <a:rPr lang="en-US" sz="2000" b="1" dirty="0" err="1"/>
              <a:t>vào</a:t>
            </a:r>
            <a:r>
              <a:rPr lang="en-US" sz="2000" b="1" dirty="0"/>
              <a:t> </a:t>
            </a:r>
            <a:r>
              <a:rPr lang="en-US" sz="2000" b="1" dirty="0" err="1"/>
              <a:t>px</a:t>
            </a:r>
            <a:endParaRPr lang="en-US" sz="2000" b="1" dirty="0"/>
          </a:p>
        </p:txBody>
      </p:sp>
      <p:sp>
        <p:nvSpPr>
          <p:cNvPr id="5" name="Line Callout 1 (Accent Bar) 4"/>
          <p:cNvSpPr/>
          <p:nvPr/>
        </p:nvSpPr>
        <p:spPr>
          <a:xfrm>
            <a:off x="6400800" y="3428999"/>
            <a:ext cx="2514600" cy="609600"/>
          </a:xfrm>
          <a:prstGeom prst="accentCallout1">
            <a:avLst>
              <a:gd name="adj1" fmla="val 76442"/>
              <a:gd name="adj2" fmla="val 102623"/>
              <a:gd name="adj3" fmla="val 137125"/>
              <a:gd name="adj4" fmla="val 49864"/>
            </a:avLst>
          </a:prstGeom>
          <a:ln w="25400">
            <a:solidFill>
              <a:schemeClr val="accent2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err="1"/>
              <a:t>Lấy</a:t>
            </a:r>
            <a:r>
              <a:rPr lang="en-US" sz="2000" b="1" dirty="0"/>
              <a:t> </a:t>
            </a:r>
            <a:r>
              <a:rPr lang="en-US" sz="2000" b="1" dirty="0" err="1"/>
              <a:t>giá</a:t>
            </a:r>
            <a:r>
              <a:rPr lang="en-US" sz="2000" b="1" dirty="0"/>
              <a:t> </a:t>
            </a:r>
            <a:r>
              <a:rPr lang="en-US" sz="2000" b="1" dirty="0" err="1"/>
              <a:t>trị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con </a:t>
            </a:r>
            <a:r>
              <a:rPr lang="en-US" sz="2000" b="1" dirty="0" err="1"/>
              <a:t>trỏ</a:t>
            </a:r>
            <a:r>
              <a:rPr lang="en-US" sz="2000" b="1" dirty="0"/>
              <a:t> </a:t>
            </a:r>
            <a:r>
              <a:rPr lang="en-US" sz="2000" b="1" dirty="0" err="1"/>
              <a:t>px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3657600" y="5440222"/>
            <a:ext cx="4419600" cy="120032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it-IT" sz="2400" b="1" dirty="0">
                <a:solidFill>
                  <a:srgbClr val="FFFF00"/>
                </a:solidFill>
                <a:cs typeface="Arial" charset="0"/>
              </a:rPr>
              <a:t>Kết quả</a:t>
            </a:r>
          </a:p>
          <a:p>
            <a:pPr>
              <a:defRPr/>
            </a:pPr>
            <a:r>
              <a:rPr lang="it-IT" sz="2400" dirty="0">
                <a:cs typeface="Arial" charset="0"/>
              </a:rPr>
              <a:t>px: gia tri = 10, dia chi = 61ff24</a:t>
            </a:r>
          </a:p>
          <a:p>
            <a:pPr>
              <a:defRPr/>
            </a:pPr>
            <a:r>
              <a:rPr lang="it-IT" sz="2400" dirty="0">
                <a:cs typeface="Arial" charset="0"/>
              </a:rPr>
              <a:t>pa: gia tri = 14.50, dia chi = 61ff20</a:t>
            </a:r>
            <a:endParaRPr lang="en-US" sz="24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48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SỬ DỤNG BIẾN CON TRỎ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25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bước</a:t>
            </a:r>
            <a:r>
              <a:rPr lang="en-US" b="1" dirty="0"/>
              <a:t> </a:t>
            </a:r>
            <a:r>
              <a:rPr lang="en-US" b="1" dirty="0" err="1"/>
              <a:t>khi</a:t>
            </a:r>
            <a:r>
              <a:rPr lang="en-US" b="1" dirty="0"/>
              <a:t> </a:t>
            </a:r>
            <a:r>
              <a:rPr lang="en-US" b="1" dirty="0" err="1"/>
              <a:t>sử</a:t>
            </a:r>
            <a:r>
              <a:rPr lang="en-US" b="1" dirty="0"/>
              <a:t> </a:t>
            </a:r>
            <a:r>
              <a:rPr lang="en-US" b="1" dirty="0" err="1"/>
              <a:t>dụng</a:t>
            </a:r>
            <a:r>
              <a:rPr lang="en-US" b="1" dirty="0"/>
              <a:t> </a:t>
            </a:r>
            <a:r>
              <a:rPr lang="en-US" b="1" dirty="0" err="1"/>
              <a:t>biến</a:t>
            </a:r>
            <a:r>
              <a:rPr lang="en-US" b="1" dirty="0"/>
              <a:t> con </a:t>
            </a:r>
            <a:r>
              <a:rPr lang="en-US" b="1" dirty="0" err="1"/>
              <a:t>trỏ</a:t>
            </a:r>
            <a:endParaRPr 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phóng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084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558" y="1788616"/>
            <a:ext cx="9033242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gia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tri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con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tro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"Gia tri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cua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*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Sử</a:t>
            </a:r>
            <a:r>
              <a:rPr lang="en-GB" dirty="0"/>
              <a:t> </a:t>
            </a:r>
            <a:r>
              <a:rPr lang="en-GB" dirty="0" err="1"/>
              <a:t>dụng</a:t>
            </a:r>
            <a:r>
              <a:rPr lang="en-GB" dirty="0"/>
              <a:t> </a:t>
            </a:r>
            <a:r>
              <a:rPr lang="en-GB" dirty="0" err="1"/>
              <a:t>biến</a:t>
            </a:r>
            <a:r>
              <a:rPr lang="en-GB" dirty="0"/>
              <a:t> con </a:t>
            </a:r>
            <a:r>
              <a:rPr lang="en-GB" dirty="0" err="1"/>
              <a:t>trỏ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5334000"/>
            <a:ext cx="5643204" cy="509587"/>
          </a:xfrm>
          <a:prstGeom prst="rect">
            <a:avLst/>
          </a:prstGeom>
        </p:spPr>
      </p:pic>
      <p:sp>
        <p:nvSpPr>
          <p:cNvPr id="5" name="Line Callout 1 (Border and Accent Bar) 4"/>
          <p:cNvSpPr/>
          <p:nvPr/>
        </p:nvSpPr>
        <p:spPr>
          <a:xfrm>
            <a:off x="4191000" y="1905000"/>
            <a:ext cx="4038600" cy="685800"/>
          </a:xfrm>
          <a:prstGeom prst="accentBorderCallout1">
            <a:avLst>
              <a:gd name="adj1" fmla="val 29007"/>
              <a:gd name="adj2" fmla="val -3979"/>
              <a:gd name="adj3" fmla="val 212799"/>
              <a:gd name="adj4" fmla="val -23674"/>
            </a:avLst>
          </a:prstGeom>
          <a:ln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/>
              <a:t>!!!</a:t>
            </a:r>
            <a:r>
              <a:rPr lang="en-GB" sz="2400" i="1" dirty="0" err="1"/>
              <a:t>Chưa</a:t>
            </a:r>
            <a:r>
              <a:rPr lang="en-GB" sz="2400" i="1" dirty="0"/>
              <a:t> </a:t>
            </a:r>
            <a:r>
              <a:rPr lang="en-GB" sz="2400" i="1" dirty="0" err="1"/>
              <a:t>cấp</a:t>
            </a:r>
            <a:r>
              <a:rPr lang="en-GB" sz="2400" i="1" dirty="0"/>
              <a:t> </a:t>
            </a:r>
            <a:r>
              <a:rPr lang="en-GB" sz="2400" i="1" dirty="0" err="1"/>
              <a:t>phát</a:t>
            </a:r>
            <a:r>
              <a:rPr lang="en-GB" sz="2400" i="1" dirty="0"/>
              <a:t> </a:t>
            </a:r>
            <a:r>
              <a:rPr lang="en-GB" sz="2400" i="1" dirty="0" err="1"/>
              <a:t>bộ</a:t>
            </a:r>
            <a:r>
              <a:rPr lang="en-GB" sz="2400" i="1" dirty="0"/>
              <a:t> </a:t>
            </a:r>
            <a:r>
              <a:rPr lang="en-GB" sz="2400" i="1" dirty="0" err="1"/>
              <a:t>nhớ</a:t>
            </a:r>
            <a:r>
              <a:rPr lang="en-GB" sz="2400" i="1" dirty="0"/>
              <a:t> </a:t>
            </a:r>
            <a:r>
              <a:rPr lang="en-GB" sz="2400" i="1" dirty="0" err="1"/>
              <a:t>trước</a:t>
            </a:r>
            <a:r>
              <a:rPr lang="en-GB" sz="2400" i="1" dirty="0"/>
              <a:t> </a:t>
            </a:r>
            <a:r>
              <a:rPr lang="en-GB" sz="2400" i="1" dirty="0" err="1"/>
              <a:t>khi</a:t>
            </a:r>
            <a:r>
              <a:rPr lang="en-GB" sz="2400" i="1" dirty="0"/>
              <a:t> </a:t>
            </a:r>
            <a:r>
              <a:rPr lang="en-GB" sz="2400" i="1" dirty="0" err="1"/>
              <a:t>sử</a:t>
            </a:r>
            <a:r>
              <a:rPr lang="en-GB" sz="2400" i="1" dirty="0"/>
              <a:t> </a:t>
            </a:r>
            <a:r>
              <a:rPr lang="en-GB" sz="2400" i="1" dirty="0" err="1"/>
              <a:t>dụng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452715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0758" y="1398687"/>
            <a:ext cx="9033242" cy="489364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(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*)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calloc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gia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tri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con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tro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"Gia tri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cua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*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free(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Sử</a:t>
            </a:r>
            <a:r>
              <a:rPr lang="en-GB" dirty="0"/>
              <a:t> </a:t>
            </a:r>
            <a:r>
              <a:rPr lang="en-GB" dirty="0" err="1"/>
              <a:t>dụng</a:t>
            </a:r>
            <a:r>
              <a:rPr lang="en-GB" dirty="0"/>
              <a:t> </a:t>
            </a:r>
            <a:r>
              <a:rPr lang="en-GB" dirty="0" err="1"/>
              <a:t>biến</a:t>
            </a:r>
            <a:r>
              <a:rPr lang="en-GB" dirty="0"/>
              <a:t> con </a:t>
            </a:r>
            <a:r>
              <a:rPr lang="en-GB" dirty="0" err="1"/>
              <a:t>trỏ</a:t>
            </a:r>
            <a:endParaRPr lang="en-US" dirty="0"/>
          </a:p>
        </p:txBody>
      </p:sp>
      <p:sp>
        <p:nvSpPr>
          <p:cNvPr id="5" name="Line Callout 1 (Border and Accent Bar) 4"/>
          <p:cNvSpPr/>
          <p:nvPr/>
        </p:nvSpPr>
        <p:spPr>
          <a:xfrm>
            <a:off x="4953000" y="1524000"/>
            <a:ext cx="4038600" cy="685800"/>
          </a:xfrm>
          <a:prstGeom prst="accentBorderCallout1">
            <a:avLst>
              <a:gd name="adj1" fmla="val 22169"/>
              <a:gd name="adj2" fmla="val -4269"/>
              <a:gd name="adj3" fmla="val 152500"/>
              <a:gd name="adj4" fmla="val -283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 err="1"/>
              <a:t>Cấp</a:t>
            </a:r>
            <a:r>
              <a:rPr lang="en-GB" sz="2400" i="1" dirty="0"/>
              <a:t> </a:t>
            </a:r>
            <a:r>
              <a:rPr lang="en-GB" sz="2400" i="1" dirty="0" err="1"/>
              <a:t>phát</a:t>
            </a:r>
            <a:r>
              <a:rPr lang="en-GB" sz="2400" i="1" dirty="0"/>
              <a:t> </a:t>
            </a:r>
            <a:r>
              <a:rPr lang="en-GB" sz="2400" i="1" dirty="0" err="1"/>
              <a:t>bộ</a:t>
            </a:r>
            <a:r>
              <a:rPr lang="en-GB" sz="2400" i="1" dirty="0"/>
              <a:t> </a:t>
            </a:r>
            <a:r>
              <a:rPr lang="en-GB" sz="2400" i="1" dirty="0" err="1"/>
              <a:t>nhớ</a:t>
            </a:r>
            <a:r>
              <a:rPr lang="en-GB" sz="2400" i="1" dirty="0"/>
              <a:t> </a:t>
            </a:r>
            <a:r>
              <a:rPr lang="en-GB" sz="2400" i="1" dirty="0" err="1"/>
              <a:t>cho</a:t>
            </a:r>
            <a:r>
              <a:rPr lang="en-GB" sz="2400" i="1" dirty="0"/>
              <a:t> </a:t>
            </a:r>
            <a:r>
              <a:rPr lang="en-GB" sz="2400" i="1" dirty="0" err="1"/>
              <a:t>px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517877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534400" cy="990600"/>
          </a:xfrm>
        </p:spPr>
        <p:txBody>
          <a:bodyPr/>
          <a:lstStyle/>
          <a:p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phóng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- </a:t>
            </a:r>
            <a:r>
              <a:rPr lang="en-US" dirty="0" err="1"/>
              <a:t>stdlib.h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03167"/>
          </a:xfrm>
        </p:spPr>
        <p:txBody>
          <a:bodyPr>
            <a:normAutofit/>
          </a:bodyPr>
          <a:lstStyle/>
          <a:p>
            <a:r>
              <a:rPr lang="en-US" b="1" u="sng" dirty="0" err="1"/>
              <a:t>Cách</a:t>
            </a:r>
            <a:r>
              <a:rPr lang="en-US" b="1" u="sng" dirty="0"/>
              <a:t> 1:</a:t>
            </a:r>
            <a:r>
              <a:rPr lang="en-US" b="1" dirty="0"/>
              <a:t> </a:t>
            </a:r>
            <a:r>
              <a:rPr lang="en-US" b="1" dirty="0" err="1"/>
              <a:t>dùng</a:t>
            </a:r>
            <a:r>
              <a:rPr lang="en-US" b="1" dirty="0"/>
              <a:t> </a:t>
            </a:r>
            <a:r>
              <a:rPr lang="en-US" b="1" dirty="0" err="1"/>
              <a:t>calloc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	 //</a:t>
            </a:r>
            <a:r>
              <a:rPr lang="en-US" b="1" i="1" dirty="0" err="1"/>
              <a:t>khai</a:t>
            </a:r>
            <a:r>
              <a:rPr lang="en-US" b="1" i="1" dirty="0"/>
              <a:t> </a:t>
            </a:r>
            <a:r>
              <a:rPr lang="en-US" b="1" i="1" dirty="0" err="1"/>
              <a:t>báo</a:t>
            </a:r>
            <a:r>
              <a:rPr lang="en-US" b="1" i="1" dirty="0"/>
              <a:t> con </a:t>
            </a:r>
            <a:r>
              <a:rPr lang="en-US" b="1" i="1" dirty="0" err="1"/>
              <a:t>trỏ</a:t>
            </a:r>
            <a:r>
              <a:rPr lang="en-US" b="1" i="1" dirty="0"/>
              <a:t> p</a:t>
            </a:r>
          </a:p>
          <a:p>
            <a:pPr marL="0" indent="0">
              <a:buNone/>
            </a:pPr>
            <a:r>
              <a:rPr lang="en-US" b="1" i="1" dirty="0"/>
              <a:t>	</a:t>
            </a:r>
            <a:r>
              <a:rPr lang="en-US" b="1" i="1" dirty="0" err="1"/>
              <a:t>int</a:t>
            </a:r>
            <a:r>
              <a:rPr lang="en-US" b="1" i="1" dirty="0"/>
              <a:t> *p;					</a:t>
            </a:r>
          </a:p>
          <a:p>
            <a:pPr marL="0" indent="0">
              <a:buNone/>
            </a:pPr>
            <a:r>
              <a:rPr lang="en-US" b="1" i="1" dirty="0"/>
              <a:t>	//</a:t>
            </a:r>
            <a:r>
              <a:rPr lang="en-US" b="1" i="1" dirty="0" err="1"/>
              <a:t>cấp</a:t>
            </a:r>
            <a:r>
              <a:rPr lang="en-US" b="1" i="1" dirty="0"/>
              <a:t> </a:t>
            </a:r>
            <a:r>
              <a:rPr lang="en-US" b="1" i="1" dirty="0" err="1"/>
              <a:t>phát</a:t>
            </a:r>
            <a:r>
              <a:rPr lang="en-US" b="1" i="1" dirty="0"/>
              <a:t> 100 ô </a:t>
            </a:r>
            <a:r>
              <a:rPr lang="en-US" b="1" i="1" dirty="0" err="1"/>
              <a:t>nhớ</a:t>
            </a:r>
            <a:r>
              <a:rPr lang="en-US" b="1" i="1" dirty="0"/>
              <a:t> </a:t>
            </a:r>
            <a:r>
              <a:rPr lang="en-US" b="1" i="1" dirty="0" err="1"/>
              <a:t>mỗi</a:t>
            </a:r>
            <a:r>
              <a:rPr lang="en-US" b="1" i="1" dirty="0"/>
              <a:t> ô </a:t>
            </a:r>
            <a:r>
              <a:rPr lang="en-US" b="1" i="1" dirty="0" err="1"/>
              <a:t>kích</a:t>
            </a:r>
            <a:r>
              <a:rPr lang="en-US" b="1" i="1" dirty="0"/>
              <a:t> </a:t>
            </a:r>
            <a:r>
              <a:rPr lang="en-US" b="1" i="1" dirty="0" err="1"/>
              <a:t>thước</a:t>
            </a:r>
            <a:r>
              <a:rPr lang="en-US" b="1" i="1" dirty="0"/>
              <a:t> </a:t>
            </a:r>
            <a:r>
              <a:rPr lang="en-US" b="1" i="1" dirty="0" err="1"/>
              <a:t>int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	p=(</a:t>
            </a:r>
            <a:r>
              <a:rPr lang="en-US" b="1" i="1" dirty="0" err="1"/>
              <a:t>int</a:t>
            </a:r>
            <a:r>
              <a:rPr lang="en-US" b="1" i="1" dirty="0"/>
              <a:t> *) </a:t>
            </a:r>
            <a:r>
              <a:rPr lang="en-US" b="1" i="1" dirty="0" err="1"/>
              <a:t>calloc</a:t>
            </a:r>
            <a:r>
              <a:rPr lang="en-US" b="1" i="1" dirty="0"/>
              <a:t> (100, </a:t>
            </a:r>
            <a:r>
              <a:rPr lang="en-US" b="1" i="1" dirty="0" err="1"/>
              <a:t>sizeof</a:t>
            </a:r>
            <a:r>
              <a:rPr lang="en-US" b="1" i="1" dirty="0"/>
              <a:t> (</a:t>
            </a:r>
            <a:r>
              <a:rPr lang="en-US" b="1" i="1" dirty="0" err="1"/>
              <a:t>int</a:t>
            </a:r>
            <a:r>
              <a:rPr lang="en-US" b="1" i="1" dirty="0"/>
              <a:t>));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41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phóng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nhớ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8210550" cy="5003167"/>
          </a:xfrm>
        </p:spPr>
        <p:txBody>
          <a:bodyPr>
            <a:normAutofit fontScale="92500"/>
          </a:bodyPr>
          <a:lstStyle/>
          <a:p>
            <a:r>
              <a:rPr lang="en-US" b="1" u="sng" dirty="0" err="1"/>
              <a:t>Cách</a:t>
            </a:r>
            <a:r>
              <a:rPr lang="en-US" b="1" u="sng" dirty="0"/>
              <a:t> 2:</a:t>
            </a:r>
            <a:r>
              <a:rPr lang="en-US" b="1" dirty="0"/>
              <a:t> </a:t>
            </a:r>
            <a:r>
              <a:rPr lang="en-US" b="1" dirty="0" err="1"/>
              <a:t>dùng</a:t>
            </a:r>
            <a:r>
              <a:rPr lang="en-US" b="1" dirty="0"/>
              <a:t> malloc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	//</a:t>
            </a:r>
            <a:r>
              <a:rPr lang="en-US" b="1" i="1" dirty="0" err="1"/>
              <a:t>Khai</a:t>
            </a:r>
            <a:r>
              <a:rPr lang="en-US" b="1" i="1" dirty="0"/>
              <a:t> </a:t>
            </a:r>
            <a:r>
              <a:rPr lang="en-US" b="1" i="1" dirty="0" err="1"/>
              <a:t>báo</a:t>
            </a:r>
            <a:r>
              <a:rPr lang="en-US" b="1" i="1" dirty="0"/>
              <a:t> con </a:t>
            </a:r>
            <a:r>
              <a:rPr lang="en-US" b="1" i="1" dirty="0" err="1"/>
              <a:t>trỏ</a:t>
            </a:r>
            <a:r>
              <a:rPr lang="en-US" b="1" i="1" dirty="0"/>
              <a:t>  </a:t>
            </a:r>
            <a:r>
              <a:rPr lang="en-US" b="1" i="1" dirty="0" err="1"/>
              <a:t>px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i="1" dirty="0" err="1"/>
              <a:t>int</a:t>
            </a:r>
            <a:r>
              <a:rPr lang="en-US" b="1" i="1" dirty="0"/>
              <a:t> *</a:t>
            </a:r>
            <a:r>
              <a:rPr lang="en-US" b="1" i="1" dirty="0" err="1"/>
              <a:t>px</a:t>
            </a:r>
            <a:r>
              <a:rPr lang="en-US" b="1" i="1" dirty="0"/>
              <a:t>;		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	//</a:t>
            </a:r>
            <a:r>
              <a:rPr lang="en-US" b="1" i="1" dirty="0" err="1"/>
              <a:t>Cấp</a:t>
            </a:r>
            <a:r>
              <a:rPr lang="en-US" b="1" i="1" dirty="0"/>
              <a:t> </a:t>
            </a:r>
            <a:r>
              <a:rPr lang="en-US" b="1" i="1" dirty="0" err="1"/>
              <a:t>phát</a:t>
            </a:r>
            <a:r>
              <a:rPr lang="en-US" b="1" i="1" dirty="0"/>
              <a:t> 100 ô </a:t>
            </a:r>
            <a:r>
              <a:rPr lang="en-US" b="1" i="1" dirty="0" err="1"/>
              <a:t>nhớ</a:t>
            </a:r>
            <a:r>
              <a:rPr lang="en-US" b="1" i="1" dirty="0"/>
              <a:t> </a:t>
            </a:r>
            <a:r>
              <a:rPr lang="en-US" b="1" i="1" dirty="0" err="1"/>
              <a:t>kiểu</a:t>
            </a:r>
            <a:r>
              <a:rPr lang="en-US" b="1" i="1" dirty="0"/>
              <a:t> </a:t>
            </a:r>
            <a:r>
              <a:rPr lang="en-US" b="1" i="1" dirty="0" err="1"/>
              <a:t>int</a:t>
            </a:r>
            <a:r>
              <a:rPr lang="en-US" b="1" i="1" dirty="0"/>
              <a:t> </a:t>
            </a:r>
            <a:r>
              <a:rPr lang="en-US" b="1" i="1" dirty="0" err="1"/>
              <a:t>cho</a:t>
            </a:r>
            <a:r>
              <a:rPr lang="en-US" b="1" i="1" dirty="0"/>
              <a:t> con </a:t>
            </a:r>
            <a:r>
              <a:rPr lang="en-US" b="1" i="1" dirty="0" err="1"/>
              <a:t>trỏ</a:t>
            </a:r>
            <a:r>
              <a:rPr lang="en-US" b="1" i="1" dirty="0"/>
              <a:t> </a:t>
            </a:r>
            <a:r>
              <a:rPr lang="en-US" b="1" i="1" dirty="0" err="1"/>
              <a:t>px</a:t>
            </a:r>
            <a:r>
              <a:rPr lang="en-US" b="1" i="1" dirty="0"/>
              <a:t> </a:t>
            </a:r>
            <a:endParaRPr lang="en-US" dirty="0"/>
          </a:p>
          <a:p>
            <a:pPr marL="0" indent="0">
              <a:buNone/>
            </a:pPr>
            <a:r>
              <a:rPr lang="en-US" b="1" i="1" dirty="0"/>
              <a:t>	</a:t>
            </a:r>
            <a:r>
              <a:rPr lang="en-US" b="1" i="1" dirty="0" err="1"/>
              <a:t>px</a:t>
            </a:r>
            <a:r>
              <a:rPr lang="en-US" b="1" i="1" dirty="0"/>
              <a:t> = (</a:t>
            </a:r>
            <a:r>
              <a:rPr lang="en-US" b="1" i="1" dirty="0" err="1"/>
              <a:t>int</a:t>
            </a:r>
            <a:r>
              <a:rPr lang="en-US" b="1" i="1" dirty="0"/>
              <a:t> *) </a:t>
            </a:r>
            <a:r>
              <a:rPr lang="en-US" b="1" i="1" dirty="0" err="1"/>
              <a:t>malloc</a:t>
            </a:r>
            <a:r>
              <a:rPr lang="en-US" b="1" i="1" dirty="0"/>
              <a:t> (100);</a:t>
            </a:r>
          </a:p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sư</a:t>
            </a:r>
            <a:r>
              <a:rPr lang="en-US" dirty="0"/>
              <a:t>̉ </a:t>
            </a:r>
            <a:r>
              <a:rPr lang="en-US" dirty="0" err="1"/>
              <a:t>dụng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̀ </a:t>
            </a:r>
            <a:r>
              <a:rPr lang="en-US" dirty="0" err="1"/>
              <a:t>giải</a:t>
            </a:r>
            <a:r>
              <a:rPr lang="en-US" dirty="0"/>
              <a:t> </a:t>
            </a:r>
            <a:r>
              <a:rPr lang="en-US" dirty="0" err="1"/>
              <a:t>phóng</a:t>
            </a:r>
            <a:r>
              <a:rPr lang="en-US" dirty="0"/>
              <a:t> </a:t>
            </a:r>
            <a:r>
              <a:rPr lang="en-US" dirty="0" err="1"/>
              <a:t>vùng</a:t>
            </a:r>
            <a:r>
              <a:rPr lang="en-US" dirty="0"/>
              <a:t> </a:t>
            </a:r>
            <a:r>
              <a:rPr lang="en-US" dirty="0" err="1"/>
              <a:t>nhơ</a:t>
            </a:r>
            <a:r>
              <a:rPr lang="en-US" dirty="0"/>
              <a:t>́ </a:t>
            </a:r>
            <a:r>
              <a:rPr lang="en-US" dirty="0" err="1"/>
              <a:t>bằng</a:t>
            </a:r>
            <a:r>
              <a:rPr lang="en-US" dirty="0"/>
              <a:t> </a:t>
            </a:r>
            <a:r>
              <a:rPr lang="en-US" dirty="0" err="1"/>
              <a:t>hàm</a:t>
            </a:r>
            <a:r>
              <a:rPr lang="en-US" dirty="0"/>
              <a:t> free</a:t>
            </a:r>
          </a:p>
          <a:p>
            <a:pPr marL="0" indent="0">
              <a:buNone/>
            </a:pPr>
            <a:r>
              <a:rPr lang="en-US" b="1" i="1" dirty="0"/>
              <a:t>	free(p) ; // </a:t>
            </a:r>
            <a:r>
              <a:rPr lang="en-US" b="1" i="1" dirty="0" err="1"/>
              <a:t>giải</a:t>
            </a:r>
            <a:r>
              <a:rPr lang="en-US" b="1" i="1" dirty="0"/>
              <a:t> </a:t>
            </a:r>
            <a:r>
              <a:rPr lang="en-US" b="1" i="1" dirty="0" err="1"/>
              <a:t>phóng</a:t>
            </a:r>
            <a:r>
              <a:rPr lang="en-US" b="1" i="1" dirty="0"/>
              <a:t> </a:t>
            </a:r>
            <a:r>
              <a:rPr lang="en-US" b="1" i="1" dirty="0" err="1"/>
              <a:t>vùng</a:t>
            </a:r>
            <a:r>
              <a:rPr lang="en-US" b="1" i="1" dirty="0"/>
              <a:t> </a:t>
            </a:r>
            <a:r>
              <a:rPr lang="en-US" b="1" i="1" dirty="0" err="1"/>
              <a:t>nhớ</a:t>
            </a:r>
            <a:r>
              <a:rPr lang="en-US" b="1" i="1" dirty="0"/>
              <a:t> </a:t>
            </a:r>
            <a:r>
              <a:rPr lang="en-US" b="1" i="1" dirty="0" err="1"/>
              <a:t>cho</a:t>
            </a:r>
            <a:r>
              <a:rPr lang="en-US" b="1" i="1" dirty="0"/>
              <a:t> con </a:t>
            </a:r>
            <a:r>
              <a:rPr lang="en-US" b="1" i="1" dirty="0" err="1"/>
              <a:t>trỏ</a:t>
            </a:r>
            <a:r>
              <a:rPr lang="en-US" b="1" i="1" dirty="0"/>
              <a:t> 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20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CON TRỎ VÀ MẢNG MỘT CHIỀU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27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chiều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a[7];</a:t>
            </a:r>
          </a:p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*</a:t>
            </a:r>
            <a:r>
              <a:rPr lang="en-US" dirty="0" err="1"/>
              <a:t>px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 err="1"/>
              <a:t>px</a:t>
            </a:r>
            <a:r>
              <a:rPr lang="en-US" dirty="0"/>
              <a:t> = a;		//</a:t>
            </a:r>
            <a:r>
              <a:rPr lang="en-US" dirty="0" err="1"/>
              <a:t>px</a:t>
            </a:r>
            <a:r>
              <a:rPr lang="en-US" dirty="0"/>
              <a:t> </a:t>
            </a:r>
            <a:r>
              <a:rPr lang="en-US" dirty="0" err="1"/>
              <a:t>tro</a:t>
            </a:r>
            <a:r>
              <a:rPr lang="en-US" dirty="0"/>
              <a:t>̉ </a:t>
            </a:r>
            <a:r>
              <a:rPr lang="en-US" dirty="0" err="1"/>
              <a:t>tới</a:t>
            </a:r>
            <a:r>
              <a:rPr lang="en-US" dirty="0"/>
              <a:t> </a:t>
            </a:r>
            <a:r>
              <a:rPr lang="en-US" dirty="0" err="1"/>
              <a:t>phần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vị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trí</a:t>
            </a:r>
            <a:r>
              <a:rPr lang="en-US" dirty="0">
                <a:solidFill>
                  <a:srgbClr val="FF0000"/>
                </a:solidFill>
              </a:rPr>
              <a:t> 0</a:t>
            </a:r>
          </a:p>
          <a:p>
            <a:pPr marL="0" indent="0">
              <a:buNone/>
            </a:pPr>
            <a:r>
              <a:rPr lang="en-US" dirty="0" err="1"/>
              <a:t>px</a:t>
            </a:r>
            <a:r>
              <a:rPr lang="en-US" dirty="0"/>
              <a:t> = </a:t>
            </a:r>
            <a:r>
              <a:rPr lang="en-US" dirty="0" err="1"/>
              <a:t>px</a:t>
            </a:r>
            <a:r>
              <a:rPr lang="en-US" dirty="0"/>
              <a:t> + 4;	//</a:t>
            </a:r>
            <a:r>
              <a:rPr lang="en-US" dirty="0" err="1"/>
              <a:t>px</a:t>
            </a:r>
            <a:r>
              <a:rPr lang="en-US" dirty="0"/>
              <a:t> </a:t>
            </a:r>
            <a:r>
              <a:rPr lang="en-US" dirty="0" err="1"/>
              <a:t>tro</a:t>
            </a:r>
            <a:r>
              <a:rPr lang="en-US" dirty="0"/>
              <a:t>̉ </a:t>
            </a:r>
            <a:r>
              <a:rPr lang="en-US" dirty="0" err="1"/>
              <a:t>tới</a:t>
            </a:r>
            <a:r>
              <a:rPr lang="en-US" dirty="0"/>
              <a:t>  </a:t>
            </a:r>
            <a:r>
              <a:rPr lang="en-US" dirty="0" err="1"/>
              <a:t>phần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̉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vị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trí</a:t>
            </a:r>
            <a:r>
              <a:rPr lang="en-US" dirty="0">
                <a:solidFill>
                  <a:srgbClr val="FF0000"/>
                </a:solidFill>
              </a:rPr>
              <a:t> 4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614612" y="4636867"/>
          <a:ext cx="4929190" cy="10972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0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36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a[0]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a[1]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a[2]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a[3]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a[4]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a[5]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a[6]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AutoShape 1"/>
          <p:cNvSpPr>
            <a:spLocks noChangeShapeType="1"/>
          </p:cNvSpPr>
          <p:nvPr/>
        </p:nvSpPr>
        <p:spPr bwMode="auto">
          <a:xfrm rot="16200000">
            <a:off x="2021533" y="5217468"/>
            <a:ext cx="452735" cy="685798"/>
          </a:xfrm>
          <a:prstGeom prst="curvedConnector2">
            <a:avLst/>
          </a:prstGeom>
          <a:noFill/>
          <a:ln w="9525">
            <a:solidFill>
              <a:srgbClr val="000000"/>
            </a:solidFill>
            <a:round/>
            <a:headEnd type="oval" w="lg" len="lg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82577" y="57867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px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618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8600" y="2304633"/>
            <a:ext cx="8680581" cy="28007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NhapMang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&lt;n;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++)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phan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tu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tai vi tri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a+i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chiều</a:t>
            </a:r>
            <a:endParaRPr lang="en-US" dirty="0"/>
          </a:p>
        </p:txBody>
      </p:sp>
      <p:sp>
        <p:nvSpPr>
          <p:cNvPr id="5" name="Line Callout 2 (Border and Accent Bar) 4"/>
          <p:cNvSpPr/>
          <p:nvPr/>
        </p:nvSpPr>
        <p:spPr>
          <a:xfrm>
            <a:off x="4768182" y="4759569"/>
            <a:ext cx="1937418" cy="38100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1500"/>
              <a:gd name="adj6" fmla="val -404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 err="1"/>
              <a:t>Hoặc</a:t>
            </a:r>
            <a:r>
              <a:rPr lang="en-GB" sz="2600" dirty="0"/>
              <a:t> </a:t>
            </a:r>
            <a:r>
              <a:rPr lang="en-GB" sz="2600" b="1" dirty="0"/>
              <a:t>&amp;a[</a:t>
            </a:r>
            <a:r>
              <a:rPr lang="en-GB" sz="2600" b="1" dirty="0" err="1"/>
              <a:t>i</a:t>
            </a:r>
            <a:r>
              <a:rPr lang="en-GB" sz="2600" b="1" dirty="0"/>
              <a:t>]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743683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Nội</a:t>
            </a:r>
            <a:r>
              <a:rPr lang="en-GB" dirty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phép</a:t>
            </a:r>
            <a:r>
              <a:rPr lang="en-GB" dirty="0"/>
              <a:t> </a:t>
            </a:r>
            <a:r>
              <a:rPr lang="en-GB" dirty="0" err="1"/>
              <a:t>toán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con </a:t>
            </a:r>
            <a:r>
              <a:rPr lang="en-GB" dirty="0" err="1"/>
              <a:t>trỏ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chiều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hàm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92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4097" y="1981200"/>
            <a:ext cx="6396303" cy="28931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XuatMang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&lt;n;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++)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%d\t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*(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a+i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chiều</a:t>
            </a:r>
            <a:endParaRPr lang="en-US" dirty="0"/>
          </a:p>
        </p:txBody>
      </p:sp>
      <p:sp>
        <p:nvSpPr>
          <p:cNvPr id="6" name="Line Callout 2 (Border and Accent Bar) 5"/>
          <p:cNvSpPr/>
          <p:nvPr/>
        </p:nvSpPr>
        <p:spPr>
          <a:xfrm>
            <a:off x="6629400" y="4495800"/>
            <a:ext cx="1752600" cy="38100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1500"/>
              <a:gd name="adj6" fmla="val -404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 err="1"/>
              <a:t>Hoặc</a:t>
            </a:r>
            <a:r>
              <a:rPr lang="en-GB" sz="2600" dirty="0"/>
              <a:t> </a:t>
            </a:r>
            <a:r>
              <a:rPr lang="en-GB" sz="2600" b="1" dirty="0"/>
              <a:t>a[</a:t>
            </a:r>
            <a:r>
              <a:rPr lang="en-GB" sz="2600" b="1" dirty="0" err="1"/>
              <a:t>i</a:t>
            </a:r>
            <a:r>
              <a:rPr lang="en-GB" sz="2600" b="1" dirty="0"/>
              <a:t>]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1072672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 </a:t>
            </a:r>
            <a:r>
              <a:rPr lang="en-US" dirty="0" err="1"/>
              <a:t>trỏ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3400" y="1752600"/>
            <a:ext cx="4793300" cy="489364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n =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a=(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*)malloc(n);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NhapMang(a, n);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XuatMang(a, n);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free(a);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getch();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979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229600" cy="990600"/>
          </a:xfrm>
        </p:spPr>
        <p:txBody>
          <a:bodyPr>
            <a:normAutofit/>
          </a:bodyPr>
          <a:lstStyle/>
          <a:p>
            <a:r>
              <a:rPr lang="en-GB" dirty="0" err="1"/>
              <a:t>Thay</a:t>
            </a:r>
            <a:r>
              <a:rPr lang="en-GB" dirty="0"/>
              <a:t> </a:t>
            </a:r>
            <a:r>
              <a:rPr lang="en-GB" dirty="0" err="1"/>
              <a:t>đổi</a:t>
            </a:r>
            <a:r>
              <a:rPr lang="en-GB" dirty="0"/>
              <a:t> </a:t>
            </a:r>
            <a:r>
              <a:rPr lang="en-GB" dirty="0" err="1"/>
              <a:t>kích</a:t>
            </a:r>
            <a:r>
              <a:rPr lang="en-GB" dirty="0"/>
              <a:t> </a:t>
            </a:r>
            <a:r>
              <a:rPr lang="en-GB" dirty="0" err="1"/>
              <a:t>thước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đã</a:t>
            </a:r>
            <a:r>
              <a:rPr lang="en-GB" dirty="0"/>
              <a:t> </a:t>
            </a:r>
            <a:r>
              <a:rPr lang="en-GB" dirty="0" err="1"/>
              <a:t>cấp</a:t>
            </a:r>
            <a:r>
              <a:rPr lang="en-GB" dirty="0"/>
              <a:t> </a:t>
            </a:r>
            <a:r>
              <a:rPr lang="en-GB" dirty="0" err="1"/>
              <a:t>phát</a:t>
            </a:r>
            <a:r>
              <a:rPr lang="en-GB" dirty="0"/>
              <a:t>: </a:t>
            </a:r>
            <a:r>
              <a:rPr lang="en-GB" dirty="0" err="1"/>
              <a:t>realloc</a:t>
            </a:r>
            <a:r>
              <a:rPr lang="en-GB" dirty="0"/>
              <a:t> (</a:t>
            </a:r>
            <a:r>
              <a:rPr lang="en-GB" dirty="0" err="1"/>
              <a:t>tên</a:t>
            </a:r>
            <a:r>
              <a:rPr lang="en-GB" dirty="0"/>
              <a:t> con </a:t>
            </a:r>
            <a:r>
              <a:rPr lang="en-GB" dirty="0" err="1"/>
              <a:t>trỏ</a:t>
            </a:r>
            <a:r>
              <a:rPr lang="en-GB" dirty="0"/>
              <a:t>, </a:t>
            </a:r>
            <a:r>
              <a:rPr lang="en-GB" dirty="0" err="1"/>
              <a:t>kích</a:t>
            </a:r>
            <a:r>
              <a:rPr lang="en-GB" dirty="0"/>
              <a:t> </a:t>
            </a:r>
            <a:r>
              <a:rPr lang="en-GB" dirty="0" err="1"/>
              <a:t>thước</a:t>
            </a:r>
            <a:r>
              <a:rPr lang="en-GB" dirty="0"/>
              <a:t> </a:t>
            </a:r>
            <a:r>
              <a:rPr lang="en-GB" dirty="0" err="1"/>
              <a:t>mới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17100" y="1079957"/>
            <a:ext cx="4793300" cy="569386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n =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a=(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*)malloc(n);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NhapMang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XuatMang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n =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7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realloc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NhapMang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XuatMang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free(a);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925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CON TRỎ HÀM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934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hàm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:	</a:t>
            </a:r>
          </a:p>
          <a:p>
            <a:pPr marL="0" indent="0">
              <a:buNone/>
            </a:pPr>
            <a:r>
              <a:rPr lang="en-US" dirty="0"/>
              <a:t>	&lt;</a:t>
            </a:r>
            <a:r>
              <a:rPr lang="en-US" dirty="0" err="1"/>
              <a:t>kdl</a:t>
            </a:r>
            <a:r>
              <a:rPr lang="en-US" dirty="0"/>
              <a:t>&gt;(*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)(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);</a:t>
            </a:r>
          </a:p>
          <a:p>
            <a:r>
              <a:rPr lang="en-US" dirty="0"/>
              <a:t>VD: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 *Tong(</a:t>
            </a:r>
            <a:r>
              <a:rPr lang="en-US" dirty="0" err="1"/>
              <a:t>int</a:t>
            </a:r>
            <a:r>
              <a:rPr lang="en-US" dirty="0"/>
              <a:t> a, </a:t>
            </a:r>
            <a:r>
              <a:rPr lang="en-US" dirty="0" err="1"/>
              <a:t>int</a:t>
            </a:r>
            <a:r>
              <a:rPr lang="en-US" dirty="0"/>
              <a:t> b);</a:t>
            </a:r>
          </a:p>
          <a:p>
            <a:pPr marL="0" indent="0" algn="just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(switch)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78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hàm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3400" y="1447800"/>
            <a:ext cx="8295861" cy="489364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ChuVi(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 + b) *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DienTich(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a*b;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Tinh(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(*Ham)(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kq = (*Ham)(a, b);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kq;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598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hàm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4845" y="1831062"/>
            <a:ext cx="7598555" cy="44935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=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b =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(*Ham)(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= ChuVi;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 = Tinh(a, b, Ham);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"Chu vi cua hcn =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p);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getch();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241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chương</a:t>
            </a:r>
            <a:r>
              <a:rPr lang="en-GB" dirty="0"/>
              <a:t> </a:t>
            </a:r>
            <a:r>
              <a:rPr lang="en-GB" dirty="0" err="1"/>
              <a:t>trình</a:t>
            </a:r>
            <a:r>
              <a:rPr lang="en-GB" dirty="0"/>
              <a:t> </a:t>
            </a:r>
            <a:r>
              <a:rPr lang="en-GB" dirty="0" err="1"/>
              <a:t>gồm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chức</a:t>
            </a:r>
            <a:r>
              <a:rPr lang="en-GB" dirty="0"/>
              <a:t> </a:t>
            </a:r>
            <a:r>
              <a:rPr lang="en-GB" dirty="0" err="1"/>
              <a:t>năng</a:t>
            </a:r>
            <a:r>
              <a:rPr lang="en-GB" dirty="0"/>
              <a:t> </a:t>
            </a:r>
            <a:r>
              <a:rPr lang="en-GB" dirty="0" err="1"/>
              <a:t>cơ</a:t>
            </a:r>
            <a:r>
              <a:rPr lang="en-GB" dirty="0"/>
              <a:t> </a:t>
            </a:r>
            <a:r>
              <a:rPr lang="en-GB" dirty="0" err="1"/>
              <a:t>bản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chiều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nguyên</a:t>
            </a:r>
            <a:r>
              <a:rPr lang="en-GB" dirty="0"/>
              <a:t> dùng con </a:t>
            </a:r>
            <a:r>
              <a:rPr lang="en-GB" dirty="0" err="1"/>
              <a:t>trỏ</a:t>
            </a:r>
            <a:endParaRPr lang="en-GB" dirty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chương</a:t>
            </a:r>
            <a:r>
              <a:rPr lang="en-GB" dirty="0"/>
              <a:t> </a:t>
            </a:r>
            <a:r>
              <a:rPr lang="en-GB" dirty="0" err="1"/>
              <a:t>trình</a:t>
            </a:r>
            <a:r>
              <a:rPr lang="en-GB" dirty="0"/>
              <a:t> </a:t>
            </a:r>
            <a:r>
              <a:rPr lang="en-GB" dirty="0" err="1"/>
              <a:t>gồm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chức</a:t>
            </a:r>
            <a:r>
              <a:rPr lang="en-GB" dirty="0"/>
              <a:t> </a:t>
            </a:r>
            <a:r>
              <a:rPr lang="en-GB" dirty="0" err="1"/>
              <a:t>năng</a:t>
            </a:r>
            <a:r>
              <a:rPr lang="en-GB" dirty="0"/>
              <a:t> </a:t>
            </a:r>
            <a:r>
              <a:rPr lang="en-GB" dirty="0" err="1"/>
              <a:t>cơ</a:t>
            </a:r>
            <a:r>
              <a:rPr lang="en-GB" dirty="0"/>
              <a:t> </a:t>
            </a:r>
            <a:r>
              <a:rPr lang="en-GB" dirty="0" err="1"/>
              <a:t>bản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nguyên</a:t>
            </a:r>
            <a:r>
              <a:rPr lang="en-GB" dirty="0"/>
              <a:t> dùng con </a:t>
            </a:r>
            <a:r>
              <a:rPr lang="en-GB" dirty="0" err="1"/>
              <a:t>trỏ</a:t>
            </a:r>
            <a:endParaRPr lang="en-US" dirty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Dùng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con </a:t>
            </a:r>
            <a:r>
              <a:rPr lang="en-US" dirty="0" err="1"/>
              <a:t>trỏ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,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, </a:t>
            </a:r>
            <a:r>
              <a:rPr lang="en-US" dirty="0" err="1"/>
              <a:t>hiệu</a:t>
            </a:r>
            <a:r>
              <a:rPr lang="en-US" dirty="0"/>
              <a:t>,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dùng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(</a:t>
            </a:r>
            <a:r>
              <a:rPr lang="en-US" b="1" i="1" dirty="0"/>
              <a:t>+, -, * hay /</a:t>
            </a:r>
            <a:r>
              <a:rPr lang="en-US" dirty="0"/>
              <a:t>)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endParaRPr lang="en-US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4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KHÁI NIỆM VÀ KHAI BÁO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62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Biến</a:t>
            </a:r>
            <a:r>
              <a:rPr lang="en-GB" dirty="0"/>
              <a:t> </a:t>
            </a:r>
            <a:r>
              <a:rPr lang="en-GB" dirty="0" err="1"/>
              <a:t>tĩnh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biến</a:t>
            </a:r>
            <a:r>
              <a:rPr lang="en-GB" dirty="0"/>
              <a:t> </a:t>
            </a:r>
            <a:r>
              <a:rPr lang="en-GB" dirty="0" err="1"/>
              <a:t>động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ngoài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algn="just"/>
            <a:r>
              <a:rPr lang="en-GB" dirty="0" err="1"/>
              <a:t>Biến</a:t>
            </a:r>
            <a:r>
              <a:rPr lang="en-GB" dirty="0"/>
              <a:t> </a:t>
            </a: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</a:t>
            </a:r>
            <a:r>
              <a:rPr lang="en-GB" dirty="0" err="1"/>
              <a:t>ngoài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biến</a:t>
            </a:r>
            <a:r>
              <a:rPr lang="en-GB" dirty="0"/>
              <a:t> </a:t>
            </a:r>
            <a:r>
              <a:rPr lang="en-GB" dirty="0" err="1"/>
              <a:t>toàn</a:t>
            </a:r>
            <a:r>
              <a:rPr lang="en-GB" dirty="0"/>
              <a:t> </a:t>
            </a:r>
            <a:r>
              <a:rPr lang="en-GB" dirty="0" err="1"/>
              <a:t>cục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bộ</a:t>
            </a:r>
            <a:r>
              <a:rPr lang="en-GB" dirty="0"/>
              <a:t> </a:t>
            </a:r>
            <a:r>
              <a:rPr lang="en-GB" dirty="0" err="1"/>
              <a:t>nhớ</a:t>
            </a:r>
            <a:r>
              <a:rPr lang="en-GB" dirty="0"/>
              <a:t> </a:t>
            </a:r>
            <a:r>
              <a:rPr lang="en-GB" dirty="0" err="1"/>
              <a:t>cố</a:t>
            </a:r>
            <a:r>
              <a:rPr lang="en-GB" dirty="0"/>
              <a:t> </a:t>
            </a:r>
            <a:r>
              <a:rPr lang="en-GB" dirty="0" err="1"/>
              <a:t>định</a:t>
            </a:r>
            <a:endParaRPr lang="en-GB" dirty="0"/>
          </a:p>
          <a:p>
            <a:pPr algn="just"/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{}/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:</a:t>
            </a:r>
          </a:p>
          <a:p>
            <a:pPr lvl="1" algn="just"/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static</a:t>
            </a:r>
          </a:p>
          <a:p>
            <a:pPr lvl="1" algn="just"/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cấp</a:t>
            </a:r>
            <a:r>
              <a:rPr lang="en-GB" dirty="0"/>
              <a:t> </a:t>
            </a:r>
            <a:r>
              <a:rPr lang="en-GB" dirty="0" err="1"/>
              <a:t>phát</a:t>
            </a:r>
            <a:r>
              <a:rPr lang="en-GB" dirty="0"/>
              <a:t> </a:t>
            </a:r>
            <a:r>
              <a:rPr lang="en-GB" dirty="0" err="1"/>
              <a:t>khi</a:t>
            </a:r>
            <a:r>
              <a:rPr lang="en-GB" dirty="0"/>
              <a:t> </a:t>
            </a:r>
            <a:r>
              <a:rPr lang="en-GB" dirty="0" err="1"/>
              <a:t>chương</a:t>
            </a:r>
            <a:r>
              <a:rPr lang="en-GB" dirty="0"/>
              <a:t> </a:t>
            </a:r>
            <a:r>
              <a:rPr lang="en-GB" dirty="0" err="1"/>
              <a:t>trình</a:t>
            </a:r>
            <a:r>
              <a:rPr lang="en-GB" dirty="0"/>
              <a:t> </a:t>
            </a:r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thi</a:t>
            </a:r>
            <a:r>
              <a:rPr lang="en-GB" dirty="0"/>
              <a:t> </a:t>
            </a:r>
            <a:r>
              <a:rPr lang="en-GB" dirty="0" err="1"/>
              <a:t>vào</a:t>
            </a:r>
            <a:r>
              <a:rPr lang="en-GB" dirty="0"/>
              <a:t> </a:t>
            </a:r>
            <a:r>
              <a:rPr lang="en-GB" dirty="0" err="1"/>
              <a:t>khối</a:t>
            </a:r>
            <a:endParaRPr lang="en-GB" dirty="0"/>
          </a:p>
          <a:p>
            <a:pPr lvl="1" algn="just"/>
            <a:r>
              <a:rPr lang="en-GB" dirty="0" err="1"/>
              <a:t>Bộ</a:t>
            </a:r>
            <a:r>
              <a:rPr lang="en-GB" dirty="0"/>
              <a:t> </a:t>
            </a:r>
            <a:r>
              <a:rPr lang="en-GB" dirty="0" err="1"/>
              <a:t>nhớ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giải</a:t>
            </a:r>
            <a:r>
              <a:rPr lang="en-GB" dirty="0"/>
              <a:t> </a:t>
            </a:r>
            <a:r>
              <a:rPr lang="en-GB" dirty="0" err="1"/>
              <a:t>phóng</a:t>
            </a:r>
            <a:r>
              <a:rPr lang="en-GB" dirty="0"/>
              <a:t> </a:t>
            </a:r>
            <a:r>
              <a:rPr lang="en-GB" dirty="0" err="1"/>
              <a:t>khi</a:t>
            </a:r>
            <a:r>
              <a:rPr lang="en-GB" dirty="0"/>
              <a:t> </a:t>
            </a:r>
            <a:r>
              <a:rPr lang="en-GB" dirty="0" err="1"/>
              <a:t>ra</a:t>
            </a:r>
            <a:r>
              <a:rPr lang="en-GB" dirty="0"/>
              <a:t> </a:t>
            </a:r>
            <a:r>
              <a:rPr lang="en-GB" dirty="0" err="1"/>
              <a:t>khỏi</a:t>
            </a:r>
            <a:r>
              <a:rPr lang="en-GB" dirty="0"/>
              <a:t> </a:t>
            </a:r>
            <a:r>
              <a:rPr lang="en-GB" dirty="0" err="1"/>
              <a:t>khối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8810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Địa</a:t>
            </a:r>
            <a:r>
              <a:rPr lang="en-GB" dirty="0"/>
              <a:t>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biến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6037" indent="0" algn="just">
              <a:buNone/>
              <a:defRPr/>
            </a:pP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bao</a:t>
            </a:r>
            <a:r>
              <a:rPr lang="en-US" dirty="0"/>
              <a:t> </a:t>
            </a:r>
            <a:r>
              <a:rPr lang="en-US" dirty="0" err="1"/>
              <a:t>gồm</a:t>
            </a:r>
            <a:r>
              <a:rPr lang="en-US" dirty="0"/>
              <a:t>:</a:t>
            </a:r>
          </a:p>
          <a:p>
            <a:pPr algn="just">
              <a:defRPr/>
            </a:pP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  <a:p>
            <a:pPr algn="just">
              <a:defRPr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  <a:p>
            <a:pPr algn="just">
              <a:defRPr/>
            </a:pP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sz="1600" dirty="0"/>
          </a:p>
          <a:p>
            <a:pPr marL="46037" indent="0" algn="just">
              <a:buNone/>
              <a:defRPr/>
            </a:pP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trữ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ô </a:t>
            </a:r>
            <a:r>
              <a:rPr lang="en-US" dirty="0" err="1"/>
              <a:t>nhớ</a:t>
            </a:r>
            <a:r>
              <a:rPr lang="en-US" dirty="0"/>
              <a:t>,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byte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byte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,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lưu</a:t>
            </a:r>
            <a:r>
              <a:rPr lang="en-US" dirty="0">
                <a:solidFill>
                  <a:srgbClr val="FF0000"/>
                </a:solidFill>
              </a:rPr>
              <a:t> byte </a:t>
            </a:r>
            <a:r>
              <a:rPr lang="en-US" dirty="0" err="1">
                <a:solidFill>
                  <a:srgbClr val="FF0000"/>
                </a:solidFill>
              </a:rPr>
              <a:t>đầu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tiên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dãy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byte </a:t>
            </a:r>
            <a:r>
              <a:rPr lang="en-US" dirty="0" err="1"/>
              <a:t>này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165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Địa</a:t>
            </a:r>
            <a:r>
              <a:rPr lang="en-GB" dirty="0"/>
              <a:t>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biến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7175" y="4384675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1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7175" y="4876800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2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7175" y="5360988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3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7175" y="5867400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4</a:t>
            </a:r>
          </a:p>
        </p:txBody>
      </p:sp>
      <p:sp>
        <p:nvSpPr>
          <p:cNvPr id="8" name="Line Callout 1 (Accent Bar) 7"/>
          <p:cNvSpPr/>
          <p:nvPr/>
        </p:nvSpPr>
        <p:spPr>
          <a:xfrm>
            <a:off x="3736975" y="3124200"/>
            <a:ext cx="1600200" cy="720725"/>
          </a:xfrm>
          <a:prstGeom prst="accentCallout1">
            <a:avLst>
              <a:gd name="adj1" fmla="val 18750"/>
              <a:gd name="adj2" fmla="val -8333"/>
              <a:gd name="adj3" fmla="val 203920"/>
              <a:gd name="adj4" fmla="val -60774"/>
            </a:avLst>
          </a:prstGeom>
          <a:solidFill>
            <a:schemeClr val="accent4">
              <a:lumMod val="20000"/>
              <a:lumOff val="80000"/>
            </a:schemeClr>
          </a:solidFill>
          <a:ln w="25400"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</a:p>
        </p:txBody>
      </p:sp>
      <p:sp>
        <p:nvSpPr>
          <p:cNvPr id="9" name="Left Brace 8"/>
          <p:cNvSpPr/>
          <p:nvPr/>
        </p:nvSpPr>
        <p:spPr>
          <a:xfrm>
            <a:off x="993775" y="4384675"/>
            <a:ext cx="533400" cy="19399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381000" y="4724400"/>
            <a:ext cx="9937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Các ô nhớ của biến x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60975" y="4384675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100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260975" y="4876800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101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60975" y="5360988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102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260975" y="5867400"/>
            <a:ext cx="1524000" cy="45720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Byte 103</a:t>
            </a:r>
          </a:p>
        </p:txBody>
      </p:sp>
      <p:sp>
        <p:nvSpPr>
          <p:cNvPr id="15" name="Line Callout 1 (Accent Bar) 14"/>
          <p:cNvSpPr/>
          <p:nvPr/>
        </p:nvSpPr>
        <p:spPr>
          <a:xfrm>
            <a:off x="7505700" y="3124200"/>
            <a:ext cx="1600200" cy="720725"/>
          </a:xfrm>
          <a:prstGeom prst="accentCallout1">
            <a:avLst>
              <a:gd name="adj1" fmla="val 18750"/>
              <a:gd name="adj2" fmla="val -8333"/>
              <a:gd name="adj3" fmla="val 212336"/>
              <a:gd name="adj4" fmla="val -52446"/>
            </a:avLst>
          </a:prstGeom>
          <a:solidFill>
            <a:schemeClr val="accent4">
              <a:lumMod val="20000"/>
              <a:lumOff val="80000"/>
            </a:schemeClr>
          </a:solidFill>
          <a:ln w="25400"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  <p:sp>
        <p:nvSpPr>
          <p:cNvPr id="16" name="Left Brace 15"/>
          <p:cNvSpPr/>
          <p:nvPr/>
        </p:nvSpPr>
        <p:spPr>
          <a:xfrm>
            <a:off x="4727575" y="4384675"/>
            <a:ext cx="533400" cy="19399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4114800" y="4724400"/>
            <a:ext cx="9937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Các ô nhớ của biến a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524000"/>
            <a:ext cx="8286750" cy="1524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6037" indent="0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float x;</a:t>
            </a:r>
          </a:p>
          <a:p>
            <a:pPr marL="46037" indent="0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a;</a:t>
            </a:r>
          </a:p>
        </p:txBody>
      </p:sp>
    </p:spTree>
    <p:extLst>
      <p:ext uri="{BB962C8B-B14F-4D97-AF65-F5344CB8AC3E}">
        <p14:creationId xmlns:p14="http://schemas.microsoft.com/office/powerpoint/2010/main" val="2407206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Địa</a:t>
            </a:r>
            <a:r>
              <a:rPr lang="en-GB" dirty="0"/>
              <a:t>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biến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luôn</a:t>
            </a:r>
            <a:r>
              <a:rPr lang="en-US" dirty="0"/>
              <a:t> </a:t>
            </a:r>
            <a:r>
              <a:rPr lang="en-US" dirty="0" err="1"/>
              <a:t>luôn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số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nguyên</a:t>
            </a:r>
            <a:r>
              <a:rPr lang="en-US" dirty="0"/>
              <a:t> (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hexa</a:t>
            </a:r>
            <a:r>
              <a:rPr lang="en-US" dirty="0"/>
              <a:t>)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dù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chứa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,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,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, …</a:t>
            </a:r>
          </a:p>
          <a:p>
            <a:pPr>
              <a:defRPr/>
            </a:pP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lấy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: 	</a:t>
            </a:r>
          </a:p>
          <a:p>
            <a:pPr marL="0" indent="0" algn="ctr">
              <a:buNone/>
              <a:defRPr/>
            </a:pPr>
            <a:r>
              <a:rPr lang="en-US" dirty="0">
                <a:solidFill>
                  <a:srgbClr val="FF0000"/>
                </a:solidFill>
              </a:rPr>
              <a:t>&amp;</a:t>
            </a:r>
            <a:r>
              <a:rPr lang="en-US" dirty="0"/>
              <a:t> </a:t>
            </a:r>
            <a:r>
              <a:rPr lang="en-US" dirty="0" err="1"/>
              <a:t>tênbiến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471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Địa</a:t>
            </a:r>
            <a:r>
              <a:rPr lang="en-GB" dirty="0"/>
              <a:t>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biến</a:t>
            </a:r>
            <a:endParaRPr 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600" y="1524000"/>
            <a:ext cx="8664551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7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float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10.5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"x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tai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dia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chi: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%x\n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x, &amp;x);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"y =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%.2f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tai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dia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chi: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%x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y, &amp;y);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57600" y="4895671"/>
            <a:ext cx="4586288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sz="2400" dirty="0">
                <a:solidFill>
                  <a:srgbClr val="FF0000"/>
                </a:solidFill>
              </a:rPr>
              <a:t>Kết quả</a:t>
            </a:r>
          </a:p>
          <a:p>
            <a:pPr eaLnBrk="1" hangingPunct="1"/>
            <a:r>
              <a:rPr lang="it-IT" sz="2400" dirty="0"/>
              <a:t>x = 7 tai dia chi: 61ff2c</a:t>
            </a:r>
          </a:p>
          <a:p>
            <a:pPr eaLnBrk="1" hangingPunct="1"/>
            <a:r>
              <a:rPr lang="it-IT" sz="2400" dirty="0"/>
              <a:t>y = 10.50 tai dia chi: 61ff28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1662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Biến</a:t>
            </a:r>
            <a:r>
              <a:rPr lang="en-GB" dirty="0"/>
              <a:t> con </a:t>
            </a:r>
            <a:r>
              <a:rPr lang="en-GB" dirty="0" err="1"/>
              <a:t>trỏ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029200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chứa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ô </a:t>
            </a:r>
            <a:r>
              <a:rPr lang="en-US" dirty="0" err="1"/>
              <a:t>chứa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,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con </a:t>
            </a:r>
            <a:r>
              <a:rPr lang="en-US" dirty="0" err="1"/>
              <a:t>trỏ</a:t>
            </a:r>
            <a:r>
              <a:rPr lang="en-US" dirty="0"/>
              <a:t> </a:t>
            </a: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  <a:p>
            <a:pPr>
              <a:defRPr/>
            </a:pPr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pPr marL="0" indent="0">
              <a:buNone/>
              <a:defRPr/>
            </a:pPr>
            <a:r>
              <a:rPr lang="en-US" dirty="0">
                <a:cs typeface="Arial" charset="0"/>
              </a:rPr>
              <a:t>	</a:t>
            </a:r>
            <a:r>
              <a:rPr lang="en-US" dirty="0" err="1">
                <a:cs typeface="Arial" charset="0"/>
              </a:rPr>
              <a:t>Kiểu</a:t>
            </a:r>
            <a:r>
              <a:rPr lang="en-US" dirty="0">
                <a:cs typeface="Arial" charset="0"/>
              </a:rPr>
              <a:t> </a:t>
            </a:r>
            <a:r>
              <a:rPr lang="en-US" dirty="0" err="1">
                <a:cs typeface="Arial" charset="0"/>
              </a:rPr>
              <a:t>dữ</a:t>
            </a:r>
            <a:r>
              <a:rPr lang="en-US" dirty="0">
                <a:cs typeface="Arial" charset="0"/>
              </a:rPr>
              <a:t> </a:t>
            </a:r>
            <a:r>
              <a:rPr lang="en-US" dirty="0" err="1">
                <a:cs typeface="Arial" charset="0"/>
              </a:rPr>
              <a:t>liệu</a:t>
            </a:r>
            <a:r>
              <a:rPr lang="en-US" dirty="0">
                <a:cs typeface="Arial" charset="0"/>
              </a:rPr>
              <a:t> * </a:t>
            </a:r>
            <a:r>
              <a:rPr lang="en-US" dirty="0" err="1">
                <a:cs typeface="Arial" charset="0"/>
              </a:rPr>
              <a:t>tênConTrỏ</a:t>
            </a:r>
            <a:r>
              <a:rPr lang="en-US" dirty="0">
                <a:cs typeface="Arial" charset="0"/>
              </a:rPr>
              <a:t>;</a:t>
            </a:r>
          </a:p>
          <a:p>
            <a:pP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	</a:t>
            </a:r>
          </a:p>
          <a:p>
            <a:pPr marL="0" indent="0">
              <a:buNone/>
              <a:defRPr/>
            </a:pPr>
            <a:r>
              <a:rPr lang="en-US" dirty="0"/>
              <a:t>	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GB" dirty="0" err="1"/>
              <a:t>Lấy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trị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con </a:t>
            </a:r>
            <a:r>
              <a:rPr lang="en-GB" dirty="0" err="1"/>
              <a:t>trỏ</a:t>
            </a:r>
            <a:endParaRPr lang="en-GB" dirty="0"/>
          </a:p>
          <a:p>
            <a:pPr marL="0" indent="0">
              <a:buNone/>
              <a:defRPr/>
            </a:pPr>
            <a:r>
              <a:rPr lang="en-GB" dirty="0"/>
              <a:t>	*</a:t>
            </a:r>
            <a:r>
              <a:rPr lang="en-GB" dirty="0" err="1"/>
              <a:t>tênConTrỏ</a:t>
            </a:r>
            <a:r>
              <a:rPr lang="en-GB" dirty="0"/>
              <a:t>;</a:t>
            </a:r>
            <a:endParaRPr lang="en-US" dirty="0"/>
          </a:p>
          <a:p>
            <a:pPr marL="46037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endParaRPr lang="en-US" dirty="0">
              <a:cs typeface="Arial" charset="0"/>
            </a:endParaRPr>
          </a:p>
          <a:p>
            <a:pPr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19200" y="4495800"/>
            <a:ext cx="2188420" cy="8925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float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*pm;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57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4625</TotalTime>
  <Words>705</Words>
  <Application>Microsoft Office PowerPoint</Application>
  <PresentationFormat>On-screen Show (4:3)</PresentationFormat>
  <Paragraphs>152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Courier New</vt:lpstr>
      <vt:lpstr>Times New Roman</vt:lpstr>
      <vt:lpstr>Trebuchet MS</vt:lpstr>
      <vt:lpstr>Office Theme</vt:lpstr>
      <vt:lpstr>Lập trình C Chương 4. Lập trình con trỏ (3 tiết)</vt:lpstr>
      <vt:lpstr>Nội dung</vt:lpstr>
      <vt:lpstr>PowerPoint Presentation</vt:lpstr>
      <vt:lpstr>Biến tĩnh và biến động</vt:lpstr>
      <vt:lpstr>Địa chỉ của biến</vt:lpstr>
      <vt:lpstr>Địa chỉ của biến</vt:lpstr>
      <vt:lpstr>Địa chỉ của biến</vt:lpstr>
      <vt:lpstr>Địa chỉ của biến</vt:lpstr>
      <vt:lpstr>Biến con trỏ</vt:lpstr>
      <vt:lpstr>Con trỏ - Ví dụ</vt:lpstr>
      <vt:lpstr>PowerPoint Presentation</vt:lpstr>
      <vt:lpstr>Sử dụng biến con trỏ</vt:lpstr>
      <vt:lpstr>Sử dụng biến con trỏ</vt:lpstr>
      <vt:lpstr>Sử dụng biến con trỏ</vt:lpstr>
      <vt:lpstr>Cấp phát và giải phóng vùng nhớ - stdlib.h</vt:lpstr>
      <vt:lpstr>Cấp phát và giải phóng vùng nhớ</vt:lpstr>
      <vt:lpstr>PowerPoint Presentation</vt:lpstr>
      <vt:lpstr>Con trỏ và mảng một chiều</vt:lpstr>
      <vt:lpstr>Con trỏ và mảng một chiều</vt:lpstr>
      <vt:lpstr>Con trỏ và mảng một chiều</vt:lpstr>
      <vt:lpstr>Con trỏ và mảng một chiều</vt:lpstr>
      <vt:lpstr>Thay đổi kích thước của con trỏ đã cấp phát: realloc (tên con trỏ, kích thước mới</vt:lpstr>
      <vt:lpstr>PowerPoint Presentation</vt:lpstr>
      <vt:lpstr>Con trỏ hàm</vt:lpstr>
      <vt:lpstr>Con trỏ hàm</vt:lpstr>
      <vt:lpstr>Con trỏ hàm</vt:lpstr>
      <vt:lpstr>Bài tập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399</cp:revision>
  <dcterms:created xsi:type="dcterms:W3CDTF">2002-09-02T01:30:43Z</dcterms:created>
  <dcterms:modified xsi:type="dcterms:W3CDTF">2017-03-14T01:30:25Z</dcterms:modified>
</cp:coreProperties>
</file>